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72" r:id="rId5"/>
    <p:sldId id="259" r:id="rId6"/>
    <p:sldId id="258" r:id="rId7"/>
    <p:sldId id="260" r:id="rId8"/>
    <p:sldId id="290" r:id="rId9"/>
    <p:sldId id="270" r:id="rId10"/>
    <p:sldId id="274" r:id="rId11"/>
    <p:sldId id="271" r:id="rId12"/>
    <p:sldId id="285" r:id="rId13"/>
    <p:sldId id="275" r:id="rId14"/>
    <p:sldId id="283" r:id="rId15"/>
    <p:sldId id="265" r:id="rId16"/>
    <p:sldId id="267" r:id="rId17"/>
    <p:sldId id="266" r:id="rId18"/>
    <p:sldId id="269" r:id="rId19"/>
    <p:sldId id="268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9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D2A13-FB57-9B53-C972-1621A824745A}" v="640" dt="2022-04-08T14:05:23.951"/>
    <p1510:client id="{181321C2-A59F-4DEB-A089-25D515E1D5F1}" v="242" dt="2022-04-08T12:25:32.356"/>
    <p1510:client id="{303142DF-83C2-4719-2F64-7A58784BAF59}" v="1150" dt="2022-04-08T14:17:25.515"/>
    <p1510:client id="{84DF3022-CC3E-0D42-505B-5D74CAE5229E}" v="35" dt="2022-04-08T14:16:36.780"/>
    <p1510:client id="{A61F7BBD-7A72-4F39-AA05-8CEE3A72A66F}" v="653" dt="2022-04-06T04:04:26.328"/>
    <p1510:client id="{BDE28975-FCE3-425D-55D2-69E34F99574D}" v="648" dt="2022-04-08T12:22:43.507"/>
    <p1510:client id="{C641DA31-3C45-FB65-4C77-5A80632ECB8D}" v="560" dt="2022-04-08T12:55:49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latex/templat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latex/templat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convert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tex-tables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tan.mirrors.hoobly.com/support/latexdiff/doc/latexdiff-ma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oc.org/" TargetMode="External"/><Relationship Id="rId2" Type="http://schemas.openxmlformats.org/officeDocument/2006/relationships/hyperlink" Target="https://pandoc.org/diagram.svgz?v=2022040410590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iagram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Overleaf Typesetting Workshop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Hosted by the 2022 Spring Student Research Symposium</a:t>
            </a:r>
          </a:p>
          <a:p>
            <a:r>
              <a:rPr lang="en-US" dirty="0">
                <a:ea typeface="+mn-lt"/>
                <a:cs typeface="+mn-lt"/>
              </a:rPr>
              <a:t>Organized by the Geospatial Computer Science Graduate Student Organization (GSCGSO)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Sponsored by Overleaf </a:t>
            </a:r>
            <a:r>
              <a:rPr lang="en-US" dirty="0" err="1">
                <a:ea typeface="Calibri"/>
                <a:cs typeface="Calibri"/>
              </a:rPr>
              <a:t>kinda</a:t>
            </a:r>
            <a:r>
              <a:rPr lang="en-US" dirty="0">
                <a:ea typeface="Calibri"/>
                <a:cs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6022-6130-E79D-5C14-D34CF8E1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24" y="1204616"/>
            <a:ext cx="10515600" cy="2148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en-US" sz="2400">
              <a:cs typeface="Calibri Light"/>
            </a:endParaRPr>
          </a:p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FE67B74-1632-BA06-18CC-88777D60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816" y="1863320"/>
            <a:ext cx="6470967" cy="4623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2202B-A857-F25C-0697-2847DF352687}"/>
              </a:ext>
            </a:extLst>
          </p:cNvPr>
          <p:cNvSpPr txBox="1"/>
          <p:nvPr/>
        </p:nvSpPr>
        <p:spPr>
          <a:xfrm>
            <a:off x="-1255852" y="2563791"/>
            <a:ext cx="66882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6D6E0-8D53-99F4-6463-2974C6684FCE}"/>
              </a:ext>
            </a:extLst>
          </p:cNvPr>
          <p:cNvSpPr txBox="1"/>
          <p:nvPr/>
        </p:nvSpPr>
        <p:spPr>
          <a:xfrm>
            <a:off x="2290" y="986138"/>
            <a:ext cx="557899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Why NOT use MS Word then? </a:t>
            </a:r>
          </a:p>
          <a:p>
            <a:pPr marL="285750" indent="-285750">
              <a:buFont typeface="Arial,Sans-Serif"/>
              <a:buChar char="•"/>
            </a:pPr>
            <a:endParaRPr lang="en-US" sz="2400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Adheres to a specific formatting </a:t>
            </a:r>
            <a:br>
              <a:rPr lang="en-US" sz="2400">
                <a:ea typeface="+mn-lt"/>
                <a:cs typeface="+mn-lt"/>
              </a:rPr>
            </a:br>
            <a:endParaRPr lang="en-US" sz="2400">
              <a:ea typeface="+mn-lt"/>
              <a:cs typeface="+mn-lt"/>
            </a:endParaRPr>
          </a:p>
          <a:p>
            <a:pPr marL="285750" indent="-285750" algn="l">
              <a:buFont typeface="Arial"/>
              <a:buChar char="•"/>
            </a:pPr>
            <a:endParaRPr lang="en-US" sz="2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0D217-FFBD-820E-36C5-F84649DD244D}"/>
              </a:ext>
            </a:extLst>
          </p:cNvPr>
          <p:cNvSpPr txBox="1"/>
          <p:nvPr/>
        </p:nvSpPr>
        <p:spPr>
          <a:xfrm>
            <a:off x="4312052" y="116229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Introduction 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90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317F-CE6D-3C0C-A9AC-C8F78AC2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F245-BAB3-0F0F-EFDE-C8B94871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>
                <a:cs typeface="Calibri"/>
              </a:rPr>
              <a:t>Why Overleaf over other LaTeX editors?</a:t>
            </a:r>
            <a:endParaRPr lang="en-US" sz="3600"/>
          </a:p>
          <a:p>
            <a:pPr lvl="1">
              <a:lnSpc>
                <a:spcPct val="150000"/>
              </a:lnSpc>
            </a:pPr>
            <a:r>
              <a:rPr lang="en-US" sz="3200">
                <a:cs typeface="Calibri"/>
              </a:rPr>
              <a:t>Online collaboration tools</a:t>
            </a:r>
          </a:p>
          <a:p>
            <a:pPr lvl="1">
              <a:lnSpc>
                <a:spcPct val="150000"/>
              </a:lnSpc>
            </a:pPr>
            <a:r>
              <a:rPr lang="en-US" sz="3200">
                <a:cs typeface="Calibri"/>
              </a:rPr>
              <a:t>User friendly interface</a:t>
            </a:r>
          </a:p>
          <a:p>
            <a:pPr lvl="1">
              <a:lnSpc>
                <a:spcPct val="150000"/>
              </a:lnSpc>
            </a:pPr>
            <a:r>
              <a:rPr lang="en-US" sz="3200">
                <a:cs typeface="Calibri"/>
              </a:rPr>
              <a:t>Version control (restore old versions of your Documents)</a:t>
            </a:r>
          </a:p>
          <a:p>
            <a:pPr lvl="1">
              <a:lnSpc>
                <a:spcPct val="150000"/>
              </a:lnSpc>
            </a:pPr>
            <a:r>
              <a:rPr lang="en-US" sz="3200">
                <a:cs typeface="Calibri"/>
              </a:rPr>
              <a:t>Very GOOD Documentation (Import images,…...)</a:t>
            </a:r>
          </a:p>
          <a:p>
            <a:pPr lvl="1">
              <a:lnSpc>
                <a:spcPct val="150000"/>
              </a:lnSpc>
            </a:pPr>
            <a:r>
              <a:rPr lang="en-US" sz="3200">
                <a:cs typeface="Calibri"/>
              </a:rPr>
              <a:t>Built-in Templates (Thesis, Papers, etc...)</a:t>
            </a:r>
          </a:p>
        </p:txBody>
      </p:sp>
    </p:spTree>
    <p:extLst>
      <p:ext uri="{BB962C8B-B14F-4D97-AF65-F5344CB8AC3E}">
        <p14:creationId xmlns:p14="http://schemas.microsoft.com/office/powerpoint/2010/main" val="48662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317F-CE6D-3C0C-A9AC-C8F78AC2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Let's create your account!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F245-BAB3-0F0F-EFDE-C8B948710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cs typeface="Calibri"/>
              </a:rPr>
              <a:t>If you don’t have an account, we will now help you create one.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Calibri"/>
              </a:rPr>
              <a:t>If you do </a:t>
            </a:r>
            <a:r>
              <a:rPr lang="en-US" sz="3600">
                <a:cs typeface="Calibri"/>
              </a:rPr>
              <a:t>have one </a:t>
            </a:r>
            <a:r>
              <a:rPr lang="en-US" sz="3600" dirty="0">
                <a:cs typeface="Calibri"/>
              </a:rPr>
              <a:t>just sit tight and relax.</a:t>
            </a:r>
          </a:p>
          <a:p>
            <a:pPr>
              <a:lnSpc>
                <a:spcPct val="150000"/>
              </a:lnSpc>
            </a:pPr>
            <a:r>
              <a:rPr lang="en-US" sz="3600">
                <a:ea typeface="+mn-lt"/>
                <a:cs typeface="+mn-lt"/>
                <a:hlinkClick r:id="rId2"/>
              </a:rPr>
              <a:t>https://www.overleaf.com</a:t>
            </a:r>
            <a:endParaRPr lang="en-US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99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9AACD-9E00-F214-57A5-1539AF13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68" y="1153572"/>
            <a:ext cx="3510366" cy="4461163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cs typeface="Calibri Light"/>
              </a:rPr>
              <a:t>GUI Walkthrough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9144-DE70-6523-531E-1D6F48F2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cs typeface="Calibri"/>
              </a:rPr>
              <a:t>Let's Explore</a:t>
            </a:r>
          </a:p>
          <a:p>
            <a:pPr lvl="1" indent="0"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Projects </a:t>
            </a:r>
            <a:endParaRPr lang="en-US">
              <a:cs typeface="Calibri"/>
            </a:endParaRPr>
          </a:p>
          <a:p>
            <a:pPr lvl="1" indent="0">
              <a:lnSpc>
                <a:spcPct val="150000"/>
              </a:lnSpc>
            </a:pPr>
            <a:r>
              <a:rPr lang="en-US">
                <a:ea typeface="+mn-lt"/>
                <a:cs typeface="+mn-lt"/>
              </a:rPr>
              <a:t>Preview, source code and file panels </a:t>
            </a:r>
            <a:endParaRPr lang="en-US">
              <a:cs typeface="Calibri"/>
            </a:endParaRPr>
          </a:p>
          <a:p>
            <a:pPr lvl="1" indent="0">
              <a:lnSpc>
                <a:spcPct val="150000"/>
              </a:lnSpc>
            </a:pPr>
            <a:r>
              <a:rPr lang="en-US">
                <a:cs typeface="Calibri"/>
              </a:rPr>
              <a:t>History (Version Control)</a:t>
            </a:r>
          </a:p>
          <a:p>
            <a:pPr lvl="1">
              <a:lnSpc>
                <a:spcPct val="150000"/>
              </a:lnSpc>
            </a:pPr>
            <a:r>
              <a:rPr lang="en-US">
                <a:cs typeface="Calibri"/>
              </a:rPr>
              <a:t>Play around with GUI for 5 min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54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7DF60-1059-21D6-096C-AF77C35D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 panose="020F0302020204030204"/>
              </a:rPr>
              <a:t>Import Project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8C6E-D740-6AD8-1796-DF5929381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93" y="2807208"/>
            <a:ext cx="4094136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>
                <a:cs typeface="Calibri"/>
              </a:rPr>
              <a:t>Go to "Google.com"</a:t>
            </a:r>
            <a:endParaRPr lang="en-US"/>
          </a:p>
          <a:p>
            <a:pPr lvl="1">
              <a:lnSpc>
                <a:spcPct val="150000"/>
              </a:lnSpc>
            </a:pPr>
            <a:r>
              <a:rPr lang="en-US" sz="2200">
                <a:cs typeface="Calibri"/>
              </a:rPr>
              <a:t>Then Type "TAMUCC Thesis Template"</a:t>
            </a:r>
          </a:p>
          <a:p>
            <a:pPr lvl="1">
              <a:lnSpc>
                <a:spcPct val="150000"/>
              </a:lnSpc>
            </a:pPr>
            <a:r>
              <a:rPr lang="en-US" sz="2200">
                <a:cs typeface="Calibri"/>
              </a:rPr>
              <a:t>Go to First Page</a:t>
            </a:r>
          </a:p>
          <a:p>
            <a:pPr lvl="1"/>
            <a:endParaRPr lang="en-US" sz="2200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1894E0E-2A06-3D3F-5FD5-C4A484C4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479" y="58893"/>
            <a:ext cx="6451491" cy="67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Overleaf Templates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600">
                <a:cs typeface="Calibri"/>
              </a:rPr>
              <a:t>Thousands of free Templates ready to use</a:t>
            </a:r>
            <a:endParaRPr lang="en-US" sz="3600">
              <a:ea typeface="Calibri"/>
              <a:cs typeface="Calibri"/>
            </a:endParaRPr>
          </a:p>
          <a:p>
            <a:pPr lvl="1"/>
            <a:r>
              <a:rPr lang="en-US" sz="3600">
                <a:ea typeface="Calibri"/>
                <a:cs typeface="Calibri"/>
              </a:rPr>
              <a:t>Journals, CVs, Resumes, Thesis, etc.</a:t>
            </a:r>
          </a:p>
          <a:p>
            <a:pPr lvl="1"/>
            <a:r>
              <a:rPr lang="en-US" sz="3600">
                <a:ea typeface="Calibri"/>
                <a:cs typeface="Calibri"/>
              </a:rPr>
              <a:t>Let's </a:t>
            </a:r>
            <a:r>
              <a:rPr lang="en-US" sz="3600">
                <a:ea typeface="Calibri"/>
                <a:cs typeface="Calibri"/>
                <a:hlinkClick r:id="rId2"/>
              </a:rPr>
              <a:t>try it</a:t>
            </a:r>
            <a:r>
              <a:rPr lang="en-US" sz="3600">
                <a:ea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832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Let's try a template!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742950">
              <a:buAutoNum type="arabicPeriod"/>
            </a:pPr>
            <a:r>
              <a:rPr lang="en-US" sz="3600">
                <a:ea typeface="Calibri"/>
                <a:cs typeface="Calibri"/>
              </a:rPr>
              <a:t>Go to </a:t>
            </a:r>
            <a:r>
              <a:rPr lang="en-US" sz="3600">
                <a:ea typeface="Calibri"/>
                <a:cs typeface="Calibri"/>
                <a:hlinkClick r:id="rId2"/>
              </a:rPr>
              <a:t>https</a:t>
            </a:r>
            <a:r>
              <a:rPr lang="en-US" sz="3600">
                <a:ea typeface="+mn-lt"/>
                <a:cs typeface="+mn-lt"/>
                <a:hlinkClick r:id="rId2"/>
              </a:rPr>
              <a:t>://www.overleaf.com/latex/templates</a:t>
            </a:r>
            <a:endParaRPr lang="en-US"/>
          </a:p>
          <a:p>
            <a:pPr marL="1200150" lvl="1" indent="-742950">
              <a:buAutoNum type="arabicPeriod"/>
            </a:pPr>
            <a:r>
              <a:rPr lang="en-US" sz="3600">
                <a:ea typeface="+mn-lt"/>
                <a:cs typeface="+mn-lt"/>
              </a:rPr>
              <a:t>Take 5 minutes to browse the catalog</a:t>
            </a:r>
          </a:p>
          <a:p>
            <a:pPr marL="1200150" lvl="1" indent="-742950">
              <a:buAutoNum type="arabicPeriod"/>
            </a:pPr>
            <a:r>
              <a:rPr lang="en-US" sz="3600">
                <a:ea typeface="+mn-lt"/>
                <a:cs typeface="+mn-lt"/>
              </a:rPr>
              <a:t>Select any template you like.</a:t>
            </a:r>
          </a:p>
          <a:p>
            <a:pPr marL="1200150" lvl="1" indent="-742950">
              <a:buAutoNum type="arabicPeriod"/>
            </a:pPr>
            <a:r>
              <a:rPr lang="en-US" sz="3600">
                <a:ea typeface="+mn-lt"/>
                <a:cs typeface="+mn-lt"/>
              </a:rPr>
              <a:t>Click "Open as Template"</a:t>
            </a:r>
          </a:p>
          <a:p>
            <a:pPr marL="1200150" lvl="1" indent="-742950">
              <a:buAutoNum type="arabicPeriod"/>
            </a:pPr>
            <a:r>
              <a:rPr lang="en-US" sz="3600">
                <a:ea typeface="+mn-lt"/>
                <a:cs typeface="+mn-lt"/>
              </a:rPr>
              <a:t>Edit!</a:t>
            </a:r>
          </a:p>
        </p:txBody>
      </p:sp>
    </p:spTree>
    <p:extLst>
      <p:ext uri="{BB962C8B-B14F-4D97-AF65-F5344CB8AC3E}">
        <p14:creationId xmlns:p14="http://schemas.microsoft.com/office/powerpoint/2010/main" val="70033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Overleaf Collaboration 101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600">
                <a:ea typeface="Calibri"/>
                <a:cs typeface="Calibri"/>
              </a:rPr>
              <a:t>Project Sharing</a:t>
            </a:r>
          </a:p>
          <a:p>
            <a:pPr lvl="1"/>
            <a:r>
              <a:rPr lang="en-US" sz="3600">
                <a:ea typeface="Calibri"/>
                <a:cs typeface="Calibri"/>
              </a:rPr>
              <a:t>Commenting</a:t>
            </a:r>
          </a:p>
          <a:p>
            <a:pPr lvl="1"/>
            <a:r>
              <a:rPr lang="en-US" sz="3600">
                <a:ea typeface="Calibri"/>
                <a:cs typeface="Calibri"/>
              </a:rPr>
              <a:t>Chat</a:t>
            </a:r>
          </a:p>
          <a:p>
            <a:endParaRPr lang="en-US">
              <a:ea typeface="Calibri" panose="020F0502020204030204"/>
              <a:cs typeface="Calibri"/>
            </a:endParaRP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249131-031D-9705-75F4-F79E3483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570" y="1830673"/>
            <a:ext cx="6064369" cy="34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Let's try collaborating!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742950">
              <a:buAutoNum type="arabicPeriod"/>
            </a:pPr>
            <a:r>
              <a:rPr lang="en-US" sz="3600">
                <a:ea typeface="Calibri"/>
                <a:cs typeface="Calibri"/>
              </a:rPr>
              <a:t>Open the Project that you created from the previous Template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200150" lvl="1" indent="-742950">
              <a:buAutoNum type="arabicPeriod"/>
            </a:pPr>
            <a:r>
              <a:rPr lang="en-US" sz="3600">
                <a:ea typeface="Calibri" panose="020F0502020204030204"/>
                <a:cs typeface="Calibri"/>
              </a:rPr>
              <a:t>Click Share in the top left</a:t>
            </a:r>
          </a:p>
          <a:p>
            <a:pPr marL="1200150" lvl="1" indent="-742950">
              <a:buAutoNum type="arabicPeriod"/>
            </a:pPr>
            <a:r>
              <a:rPr lang="en-US" sz="3600">
                <a:ea typeface="Calibri" panose="020F0502020204030204"/>
                <a:cs typeface="Calibri"/>
              </a:rPr>
              <a:t>Share your document with the person next to you or with a nice friend</a:t>
            </a:r>
          </a:p>
          <a:p>
            <a:pPr marL="1200150" lvl="1" indent="-742950">
              <a:buAutoNum type="arabicPeriod"/>
            </a:pPr>
            <a:r>
              <a:rPr lang="en-US" sz="3600">
                <a:ea typeface="Calibri" panose="020F0502020204030204"/>
                <a:cs typeface="Calibri"/>
              </a:rPr>
              <a:t>Play around with the comments and make some changes.</a:t>
            </a:r>
          </a:p>
          <a:p>
            <a:pPr marL="1200150" lvl="1" indent="-742950">
              <a:buAutoNum type="arabicPeriod"/>
            </a:pPr>
            <a:r>
              <a:rPr lang="en-US" sz="3600">
                <a:ea typeface="Calibri" panose="020F0502020204030204"/>
                <a:cs typeface="Calibri"/>
              </a:rPr>
              <a:t>Take  5 minutes </a:t>
            </a:r>
          </a:p>
        </p:txBody>
      </p:sp>
    </p:spTree>
    <p:extLst>
      <p:ext uri="{BB962C8B-B14F-4D97-AF65-F5344CB8AC3E}">
        <p14:creationId xmlns:p14="http://schemas.microsoft.com/office/powerpoint/2010/main" val="349229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2579238"/>
            <a:ext cx="2464280" cy="1339940"/>
          </a:xfrm>
        </p:spPr>
        <p:txBody>
          <a:bodyPr>
            <a:noAutofit/>
          </a:bodyPr>
          <a:lstStyle/>
          <a:p>
            <a:r>
              <a:rPr lang="en-US" sz="5000">
                <a:cs typeface="Calibri Light"/>
              </a:rPr>
              <a:t>Tables in LaTeX</a:t>
            </a:r>
            <a:endParaRPr lang="en-US" sz="5000"/>
          </a:p>
        </p:txBody>
      </p:sp>
      <p:pic>
        <p:nvPicPr>
          <p:cNvPr id="6" name="Picture 6" descr="A picture containing text, book, sign&#10;&#10;Description automatically generated">
            <a:extLst>
              <a:ext uri="{FF2B5EF4-FFF2-40B4-BE49-F238E27FC236}">
                <a16:creationId xmlns:a16="http://schemas.microsoft.com/office/drawing/2014/main" id="{B192C31B-0D7F-83A8-D5A4-FCADF1D73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107" y="653256"/>
            <a:ext cx="8056352" cy="5545886"/>
          </a:xfrm>
        </p:spPr>
      </p:pic>
    </p:spTree>
    <p:extLst>
      <p:ext uri="{BB962C8B-B14F-4D97-AF65-F5344CB8AC3E}">
        <p14:creationId xmlns:p14="http://schemas.microsoft.com/office/powerpoint/2010/main" val="23658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6566"/>
            <a:ext cx="9144000" cy="1276889"/>
          </a:xfrm>
        </p:spPr>
        <p:txBody>
          <a:bodyPr/>
          <a:lstStyle/>
          <a:p>
            <a:r>
              <a:rPr lang="en-US">
                <a:cs typeface="Calibri Light"/>
              </a:rPr>
              <a:t>Workshop Instructors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1753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a typeface="+mn-lt"/>
                <a:cs typeface="+mn-lt"/>
              </a:rPr>
              <a:t>Efrén López Morales GSCS Ph.D. Student</a:t>
            </a:r>
          </a:p>
          <a:p>
            <a:r>
              <a:rPr lang="en-US" sz="3200">
                <a:ea typeface="Calibri"/>
                <a:cs typeface="Calibri"/>
              </a:rPr>
              <a:t>Ahmed Saad GSCS Ph.D. Student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69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can you create a table?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600">
                <a:cs typeface="Calibri"/>
              </a:rPr>
              <a:t>Manually (Good luck!)</a:t>
            </a:r>
          </a:p>
          <a:p>
            <a:pPr lvl="1"/>
            <a:r>
              <a:rPr lang="en-US" sz="3600">
                <a:cs typeface="Calibri"/>
              </a:rPr>
              <a:t>Table generator (Not to be confused with meme generator)</a:t>
            </a:r>
          </a:p>
          <a:p>
            <a:pPr lvl="1"/>
            <a:r>
              <a:rPr lang="en-US" sz="3600">
                <a:cs typeface="Calibri"/>
              </a:rPr>
              <a:t>Table Converter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65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create a table manually</a:t>
            </a:r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2216D2D-4E40-538D-E7EA-30FAE0FB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47" y="1633637"/>
            <a:ext cx="8968595" cy="48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6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use Table Converter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742950">
              <a:buAutoNum type="arabicPeriod"/>
            </a:pPr>
            <a:r>
              <a:rPr lang="en-US" sz="3600">
                <a:ea typeface="+mn-lt"/>
                <a:cs typeface="+mn-lt"/>
              </a:rPr>
              <a:t>Goto </a:t>
            </a:r>
            <a:r>
              <a:rPr lang="en-US" sz="3600">
                <a:ea typeface="+mn-lt"/>
                <a:cs typeface="+mn-lt"/>
                <a:hlinkClick r:id="rId2"/>
              </a:rPr>
              <a:t>https://tableconvert.com/</a:t>
            </a:r>
            <a:endParaRPr lang="en-US">
              <a:cs typeface="Calibri" panose="020F0502020204030204"/>
            </a:endParaRPr>
          </a:p>
          <a:p>
            <a:pPr marL="1200150" lvl="1" indent="-742950">
              <a:buAutoNum type="arabicPeriod"/>
            </a:pPr>
            <a:r>
              <a:rPr lang="en-US" sz="3600">
                <a:cs typeface="Calibri"/>
              </a:rPr>
              <a:t>Create a simple Excel with a simple table</a:t>
            </a:r>
          </a:p>
          <a:p>
            <a:pPr marL="1200150" lvl="1" indent="-742950">
              <a:buAutoNum type="arabicPeriod"/>
            </a:pPr>
            <a:r>
              <a:rPr lang="en-US" sz="3600">
                <a:cs typeface="Calibri"/>
              </a:rPr>
              <a:t>Convert it to LaTeX</a:t>
            </a:r>
          </a:p>
          <a:p>
            <a:pPr marL="1200150" lvl="1" indent="-742950">
              <a:buAutoNum type="arabicPeriod"/>
            </a:pPr>
            <a:r>
              <a:rPr lang="en-US" sz="3600">
                <a:cs typeface="Calibri"/>
              </a:rPr>
              <a:t>Copy and paste the LaTeX code in your Template</a:t>
            </a:r>
          </a:p>
          <a:p>
            <a:pPr lvl="1"/>
            <a:endParaRPr lang="en-US" sz="36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753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to use Table Generator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00150" lvl="1" indent="-742950">
              <a:buAutoNum type="arabicPeriod"/>
            </a:pPr>
            <a:r>
              <a:rPr lang="en-US" sz="3600">
                <a:ea typeface="+mn-lt"/>
                <a:cs typeface="+mn-lt"/>
              </a:rPr>
              <a:t>Goto </a:t>
            </a:r>
            <a:r>
              <a:rPr lang="en-US" sz="3600">
                <a:ea typeface="+mn-lt"/>
                <a:cs typeface="+mn-lt"/>
                <a:hlinkClick r:id="rId2"/>
              </a:rPr>
              <a:t>https://www.latex-tables.com/</a:t>
            </a:r>
            <a:endParaRPr lang="en-US">
              <a:ea typeface="+mn-lt"/>
              <a:cs typeface="+mn-lt"/>
            </a:endParaRPr>
          </a:p>
          <a:p>
            <a:pPr marL="1200150" lvl="1" indent="-742950">
              <a:buAutoNum type="arabicPeriod"/>
            </a:pPr>
            <a:r>
              <a:rPr lang="en-US" sz="3600">
                <a:cs typeface="Calibri"/>
              </a:rPr>
              <a:t>Create a simple table</a:t>
            </a:r>
          </a:p>
          <a:p>
            <a:pPr marL="1200150" lvl="1" indent="-742950">
              <a:buAutoNum type="arabicPeriod"/>
            </a:pPr>
            <a:r>
              <a:rPr lang="en-US" sz="3600">
                <a:cs typeface="Calibri"/>
              </a:rPr>
              <a:t>Click "Generate"</a:t>
            </a:r>
          </a:p>
          <a:p>
            <a:pPr marL="1200150" lvl="1" indent="-742950">
              <a:buAutoNum type="arabicPeriod"/>
            </a:pPr>
            <a:r>
              <a:rPr lang="en-US" sz="3600">
                <a:cs typeface="Calibri"/>
              </a:rPr>
              <a:t>Copy and paste the LaTeX code in your Template</a:t>
            </a:r>
          </a:p>
          <a:p>
            <a:pPr lvl="1"/>
            <a:endParaRPr lang="en-US" sz="36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53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texdiff</a:t>
            </a:r>
            <a:r>
              <a:rPr lang="en-US" dirty="0">
                <a:cs typeface="Calibri Light"/>
              </a:rPr>
              <a:t>?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ea typeface="+mn-lt"/>
                <a:cs typeface="+mn-lt"/>
              </a:rPr>
              <a:t>Marking changes to LaTeX documents</a:t>
            </a:r>
            <a:endParaRPr lang="en-US" dirty="0"/>
          </a:p>
          <a:p>
            <a:pPr marL="457200" lvl="1" indent="0">
              <a:buNone/>
            </a:pPr>
            <a:r>
              <a:rPr lang="en-US" sz="3600" dirty="0">
                <a:cs typeface="Calibri"/>
              </a:rPr>
              <a:t>Command line interface :(</a:t>
            </a:r>
          </a:p>
          <a:p>
            <a:pPr marL="457200" lvl="1" indent="0">
              <a:buNone/>
            </a:pPr>
            <a:r>
              <a:rPr lang="en-US" sz="3600" dirty="0">
                <a:cs typeface="Calibri"/>
              </a:rPr>
              <a:t>Free :)</a:t>
            </a: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marL="457200" lvl="1" indent="0">
              <a:buNone/>
            </a:pPr>
            <a:r>
              <a:rPr lang="en-US" sz="3600" dirty="0">
                <a:cs typeface="Calibri"/>
              </a:rPr>
              <a:t>More information: </a:t>
            </a:r>
          </a:p>
          <a:p>
            <a:pPr marL="457200" lvl="1" indent="0">
              <a:buNone/>
            </a:pPr>
            <a:r>
              <a:rPr lang="en-US" sz="3600" dirty="0">
                <a:ea typeface="+mn-lt"/>
                <a:cs typeface="+mn-lt"/>
                <a:hlinkClick r:id="rId2"/>
              </a:rPr>
              <a:t>https://ctan.mirrors.hoobly.com/support/latexdiff/doc/latexdiff-man.pdf</a:t>
            </a: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lvl="1"/>
            <a:endParaRPr lang="en-US" sz="36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257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Why would I ever need to use </a:t>
            </a:r>
            <a:r>
              <a:rPr lang="en-US" dirty="0" err="1">
                <a:cs typeface="Calibri Light"/>
              </a:rPr>
              <a:t>texdiff</a:t>
            </a:r>
            <a:r>
              <a:rPr lang="en-US" dirty="0">
                <a:cs typeface="Calibri Light"/>
              </a:rPr>
              <a:t>?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28700" lvl="1" indent="-571500"/>
            <a:r>
              <a:rPr lang="en-US" sz="3600" dirty="0">
                <a:ea typeface="+mn-lt"/>
                <a:cs typeface="+mn-lt"/>
              </a:rPr>
              <a:t>Sometimes journals and conferences will request revisions before publication.</a:t>
            </a:r>
            <a:endParaRPr lang="en-US" dirty="0">
              <a:cs typeface="Calibri" panose="020F0502020204030204"/>
            </a:endParaRPr>
          </a:p>
          <a:p>
            <a:pPr marL="1028700" lvl="1" indent="-571500"/>
            <a:r>
              <a:rPr lang="en-US" sz="3600" dirty="0">
                <a:cs typeface="Calibri"/>
              </a:rPr>
              <a:t>They want to see what changes you made in a nice easy to read PDF</a:t>
            </a:r>
          </a:p>
          <a:p>
            <a:pPr marL="1028700" lvl="1" indent="-571500"/>
            <a:r>
              <a:rPr lang="en-US" sz="3600" dirty="0">
                <a:cs typeface="Calibri"/>
              </a:rPr>
              <a:t>You don't want to mark the changes manually trust me</a:t>
            </a: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lvl="1"/>
            <a:endParaRPr lang="en-US" sz="36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13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Live Demo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4400" dirty="0" err="1">
                <a:ea typeface="+mn-lt"/>
                <a:cs typeface="+mn-lt"/>
              </a:rPr>
              <a:t>latexdiff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solidFill>
                  <a:srgbClr val="C00000"/>
                </a:solidFill>
                <a:ea typeface="+mn-lt"/>
                <a:cs typeface="+mn-lt"/>
              </a:rPr>
              <a:t>draft.tex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ea typeface="+mn-lt"/>
                <a:cs typeface="+mn-lt"/>
              </a:rPr>
              <a:t>revision.tex</a:t>
            </a:r>
            <a:r>
              <a:rPr lang="en-US" sz="4400" dirty="0">
                <a:ea typeface="+mn-lt"/>
                <a:cs typeface="+mn-lt"/>
              </a:rPr>
              <a:t> &gt; </a:t>
            </a:r>
            <a:r>
              <a:rPr lang="en-US" sz="4400" dirty="0" err="1">
                <a:solidFill>
                  <a:schemeClr val="accent6"/>
                </a:solidFill>
                <a:ea typeface="+mn-lt"/>
                <a:cs typeface="+mn-lt"/>
              </a:rPr>
              <a:t>diff.tex</a:t>
            </a:r>
            <a:endParaRPr lang="en-US" sz="3200" dirty="0" err="1">
              <a:solidFill>
                <a:schemeClr val="accent6"/>
              </a:solidFill>
              <a:cs typeface="Calibri"/>
            </a:endParaRPr>
          </a:p>
          <a:p>
            <a:pPr marL="457200" lvl="1" indent="0">
              <a:buNone/>
            </a:pPr>
            <a:endParaRPr lang="en-US" sz="4400" dirty="0">
              <a:cs typeface="Calibri"/>
            </a:endParaRPr>
          </a:p>
          <a:p>
            <a:pPr lvl="1"/>
            <a:endParaRPr lang="en-US" sz="4400">
              <a:cs typeface="Calibri"/>
            </a:endParaRPr>
          </a:p>
          <a:p>
            <a:endParaRPr lang="en-US" sz="3600">
              <a:cs typeface="Calibri"/>
            </a:endParaRPr>
          </a:p>
        </p:txBody>
      </p:sp>
      <p:pic>
        <p:nvPicPr>
          <p:cNvPr id="5" name="Picture 5" descr="A picture containing text, person, screen, display&#10;&#10;Description automatically generated">
            <a:extLst>
              <a:ext uri="{FF2B5EF4-FFF2-40B4-BE49-F238E27FC236}">
                <a16:creationId xmlns:a16="http://schemas.microsoft.com/office/drawing/2014/main" id="{BAE6C823-26D1-776D-2455-65851B0AF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8" r="272" b="-344"/>
          <a:stretch/>
        </p:blipFill>
        <p:spPr>
          <a:xfrm>
            <a:off x="3243532" y="3284859"/>
            <a:ext cx="5561172" cy="33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72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pandoc</a:t>
            </a:r>
            <a:r>
              <a:rPr lang="en-US" dirty="0">
                <a:cs typeface="Calibri Light"/>
              </a:rPr>
              <a:t>?</a:t>
            </a:r>
            <a:endParaRPr lang="en-US" dirty="0" err="1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28700" lvl="1" indent="-571500"/>
            <a:r>
              <a:rPr lang="en-US" sz="3600" dirty="0">
                <a:ea typeface="+mn-lt"/>
                <a:cs typeface="+mn-lt"/>
              </a:rPr>
              <a:t>Convert files from one markup format into another</a:t>
            </a:r>
            <a:endParaRPr lang="en-US" dirty="0">
              <a:ea typeface="+mn-lt"/>
              <a:cs typeface="+mn-lt"/>
            </a:endParaRPr>
          </a:p>
          <a:p>
            <a:pPr marL="1028700" lvl="1" indent="-571500"/>
            <a:r>
              <a:rPr lang="en-US" sz="3600" dirty="0" err="1">
                <a:ea typeface="+mn-lt"/>
                <a:cs typeface="+mn-lt"/>
              </a:rPr>
              <a:t>Pandoc</a:t>
            </a:r>
            <a:r>
              <a:rPr lang="en-US" sz="3600" dirty="0">
                <a:ea typeface="+mn-lt"/>
                <a:cs typeface="+mn-lt"/>
              </a:rPr>
              <a:t> is your </a:t>
            </a:r>
            <a:r>
              <a:rPr lang="en-US" sz="3600" dirty="0" err="1">
                <a:ea typeface="+mn-lt"/>
                <a:cs typeface="+mn-lt"/>
              </a:rPr>
              <a:t>swiss</a:t>
            </a:r>
            <a:r>
              <a:rPr lang="en-US" sz="3600" dirty="0">
                <a:ea typeface="+mn-lt"/>
                <a:cs typeface="+mn-lt"/>
              </a:rPr>
              <a:t>-army knife.</a:t>
            </a:r>
            <a:endParaRPr lang="en-US" sz="3600" dirty="0">
              <a:cs typeface="Calibri"/>
            </a:endParaRPr>
          </a:p>
          <a:p>
            <a:pPr marL="1028700" lvl="1" indent="-571500"/>
            <a:r>
              <a:rPr lang="en-US" sz="3600" dirty="0">
                <a:cs typeface="Calibri"/>
                <a:hlinkClick r:id="rId2"/>
              </a:rPr>
              <a:t>Click me!</a:t>
            </a:r>
            <a:endParaRPr lang="en-US" sz="3600" dirty="0">
              <a:cs typeface="Calibri"/>
            </a:endParaRP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marL="457200" lvl="1" indent="0">
              <a:buNone/>
            </a:pPr>
            <a:r>
              <a:rPr lang="en-US" sz="3600" dirty="0">
                <a:cs typeface="Calibri"/>
              </a:rPr>
              <a:t>More information: </a:t>
            </a:r>
          </a:p>
          <a:p>
            <a:pPr marL="457200" lvl="1" indent="0">
              <a:buNone/>
            </a:pPr>
            <a:r>
              <a:rPr lang="en-US" sz="3600" dirty="0">
                <a:ea typeface="+mn-lt"/>
                <a:cs typeface="+mn-lt"/>
                <a:hlinkClick r:id="rId3"/>
              </a:rPr>
              <a:t>https://pandoc.org/</a:t>
            </a: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lvl="1">
              <a:buNone/>
            </a:pPr>
            <a:endParaRPr lang="en-US" sz="3600" dirty="0">
              <a:cs typeface="Calibri"/>
            </a:endParaRP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lvl="1"/>
            <a:endParaRPr lang="en-US" sz="36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844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Live Demo Convert LaTeX to 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4400" dirty="0" err="1">
                <a:ea typeface="+mn-lt"/>
                <a:cs typeface="+mn-lt"/>
              </a:rPr>
              <a:t>pandoc</a:t>
            </a:r>
            <a:r>
              <a:rPr lang="en-US" sz="4400" dirty="0">
                <a:ea typeface="+mn-lt"/>
                <a:cs typeface="+mn-lt"/>
              </a:rPr>
              <a:t> </a:t>
            </a:r>
            <a:r>
              <a:rPr lang="en-US" sz="4400" dirty="0">
                <a:solidFill>
                  <a:srgbClr val="C00000"/>
                </a:solidFill>
                <a:ea typeface="+mn-lt"/>
                <a:cs typeface="+mn-lt"/>
              </a:rPr>
              <a:t>main-</a:t>
            </a:r>
            <a:r>
              <a:rPr lang="en-US" sz="4400" dirty="0" err="1">
                <a:solidFill>
                  <a:srgbClr val="C00000"/>
                </a:solidFill>
                <a:ea typeface="+mn-lt"/>
                <a:cs typeface="+mn-lt"/>
              </a:rPr>
              <a:t>new.tex</a:t>
            </a:r>
            <a:r>
              <a:rPr lang="en-US" sz="4400" dirty="0">
                <a:ea typeface="+mn-lt"/>
                <a:cs typeface="+mn-lt"/>
              </a:rPr>
              <a:t> -o </a:t>
            </a:r>
            <a:r>
              <a:rPr lang="en-US" sz="4400" dirty="0">
                <a:solidFill>
                  <a:schemeClr val="accent6"/>
                </a:solidFill>
                <a:ea typeface="+mn-lt"/>
                <a:cs typeface="+mn-lt"/>
              </a:rPr>
              <a:t>main-new.docx</a:t>
            </a:r>
          </a:p>
          <a:p>
            <a:pPr lvl="1"/>
            <a:endParaRPr lang="en-US" sz="4400">
              <a:cs typeface="Calibri"/>
            </a:endParaRPr>
          </a:p>
          <a:p>
            <a:endParaRPr lang="en-US" sz="3600">
              <a:cs typeface="Calibri"/>
            </a:endParaRPr>
          </a:p>
        </p:txBody>
      </p:sp>
      <p:pic>
        <p:nvPicPr>
          <p:cNvPr id="5" name="Picture 5" descr="A picture containing text, person, screen, display&#10;&#10;Description automatically generated">
            <a:extLst>
              <a:ext uri="{FF2B5EF4-FFF2-40B4-BE49-F238E27FC236}">
                <a16:creationId xmlns:a16="http://schemas.microsoft.com/office/drawing/2014/main" id="{BAE6C823-26D1-776D-2455-65851B0AF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8" r="272" b="-344"/>
          <a:stretch/>
        </p:blipFill>
        <p:spPr>
          <a:xfrm>
            <a:off x="3243532" y="3284859"/>
            <a:ext cx="5561172" cy="33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diagrams.net?</a:t>
            </a:r>
            <a:endParaRPr lang="en-US" dirty="0" err="1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28700" lvl="1" indent="-571500"/>
            <a:r>
              <a:rPr lang="en-US" sz="3600" dirty="0">
                <a:ea typeface="+mn-lt"/>
                <a:cs typeface="+mn-lt"/>
              </a:rPr>
              <a:t>Create amazing diagrams online</a:t>
            </a:r>
          </a:p>
          <a:p>
            <a:pPr marL="1028700" lvl="1" indent="-571500"/>
            <a:r>
              <a:rPr lang="en-US" sz="3600" dirty="0">
                <a:ea typeface="+mn-lt"/>
                <a:cs typeface="+mn-lt"/>
              </a:rPr>
              <a:t>Export to PDF, JPEG, PNG, etc.</a:t>
            </a:r>
          </a:p>
          <a:p>
            <a:pPr marL="1028700" lvl="1" indent="-571500"/>
            <a:r>
              <a:rPr lang="en-US" sz="3600" dirty="0">
                <a:ea typeface="+mn-lt"/>
                <a:cs typeface="+mn-lt"/>
              </a:rPr>
              <a:t>Free :), no adds, no annoying prompts.</a:t>
            </a:r>
            <a:endParaRPr lang="en-US" sz="3600" dirty="0">
              <a:cs typeface="Calibri"/>
            </a:endParaRPr>
          </a:p>
          <a:p>
            <a:pPr marL="1028700" lvl="1" indent="-571500"/>
            <a:r>
              <a:rPr lang="en-US" sz="3600" dirty="0">
                <a:cs typeface="Calibri"/>
              </a:rPr>
              <a:t>Desktop app</a:t>
            </a:r>
          </a:p>
          <a:p>
            <a:pPr marL="1028700" lvl="1" indent="-571500"/>
            <a:r>
              <a:rPr lang="en-US" sz="3600" dirty="0">
                <a:ea typeface="+mn-lt"/>
                <a:cs typeface="+mn-lt"/>
                <a:hlinkClick r:id="rId2"/>
              </a:rPr>
              <a:t>https://www.diagrams.net/</a:t>
            </a:r>
            <a:endParaRPr lang="en-US" sz="3600" dirty="0">
              <a:cs typeface="Calibri"/>
            </a:endParaRP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lvl="1">
              <a:buNone/>
            </a:pPr>
            <a:endParaRPr lang="en-US" sz="3600" dirty="0">
              <a:cs typeface="Calibri"/>
            </a:endParaRP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pPr lvl="1"/>
            <a:endParaRPr lang="en-US" sz="360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23996DA-BA07-0104-F2A9-4624A6A9B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44" y="4944524"/>
            <a:ext cx="6344457" cy="16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Show of hands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600">
                <a:cs typeface="Calibri"/>
              </a:rPr>
              <a:t>Did you know about Overleaf before this workshop?</a:t>
            </a:r>
          </a:p>
          <a:p>
            <a:pPr lvl="1"/>
            <a:r>
              <a:rPr lang="en-US" sz="3600">
                <a:cs typeface="Calibri"/>
              </a:rPr>
              <a:t>Have you ever used LaTeX or Overleaf to write a document, any document?</a:t>
            </a:r>
          </a:p>
          <a:p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F2E25A-1E83-66E1-6805-397E9FDF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15" y="4730212"/>
            <a:ext cx="1143000" cy="1143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B55CC3-D847-8FF8-FA0D-ACDE741B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43" y="4467764"/>
            <a:ext cx="1143000" cy="1143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A79E563-4098-BE23-C431-54104BE7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25" y="5244142"/>
            <a:ext cx="1143000" cy="11430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2ECB7DF-A2CE-F279-506D-5B28BBED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613" y="5301651"/>
            <a:ext cx="1143000" cy="1143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4B5A7BD-C21F-BBA7-7CF9-7006F6E60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142" y="5042858"/>
            <a:ext cx="1143000" cy="1143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3576A6F-2AA5-0BCD-D5A8-D727B855B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26" y="5316028"/>
            <a:ext cx="1143000" cy="1143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66AAF34-1FA1-EEFA-252F-4E70E2F9F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08" y="5085991"/>
            <a:ext cx="1143000" cy="1143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AE82803-F063-00C3-4E0B-1CC13BEBC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821" y="4985349"/>
            <a:ext cx="1143000" cy="1143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6648053-5677-24D7-42C8-983E4669B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274" y="5244142"/>
            <a:ext cx="1143000" cy="11430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CFDC5E-BECB-0BFB-1FBD-5C9D6E94B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802" y="538791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Show of hands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cs typeface="Calibri"/>
              </a:rPr>
              <a:t>Give us a grade from 1 to 5</a:t>
            </a:r>
            <a:endParaRPr lang="en-US" dirty="0"/>
          </a:p>
          <a:p>
            <a:pPr marL="457200" lvl="1" indent="0">
              <a:buNone/>
            </a:pPr>
            <a:r>
              <a:rPr lang="en-US" sz="3600" dirty="0">
                <a:cs typeface="Calibri"/>
              </a:rPr>
              <a:t>With 1 being this workshop sucked :( and 5 being this workshop ruled :)</a:t>
            </a:r>
            <a:endParaRPr lang="en-US" dirty="0"/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F2E25A-1E83-66E1-6805-397E9FDF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15" y="4730212"/>
            <a:ext cx="1143000" cy="1143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B55CC3-D847-8FF8-FA0D-ACDE741B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43" y="4467764"/>
            <a:ext cx="1143000" cy="1143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A79E563-4098-BE23-C431-54104BE7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25" y="5244142"/>
            <a:ext cx="1143000" cy="11430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2ECB7DF-A2CE-F279-506D-5B28BBED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613" y="5301651"/>
            <a:ext cx="1143000" cy="1143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4B5A7BD-C21F-BBA7-7CF9-7006F6E60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142" y="5042858"/>
            <a:ext cx="1143000" cy="1143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3576A6F-2AA5-0BCD-D5A8-D727B855B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26" y="5316028"/>
            <a:ext cx="1143000" cy="1143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66AAF34-1FA1-EEFA-252F-4E70E2F9F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08" y="5085991"/>
            <a:ext cx="1143000" cy="1143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AE82803-F063-00C3-4E0B-1CC13BEBC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821" y="4985349"/>
            <a:ext cx="1143000" cy="1143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6648053-5677-24D7-42C8-983E4669B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274" y="5244142"/>
            <a:ext cx="1143000" cy="11430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CFDC5E-BECB-0BFB-1FBD-5C9D6E94B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802" y="538791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8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Live survey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3600" dirty="0">
                <a:cs typeface="Calibri"/>
              </a:rPr>
              <a:t>What did you like?</a:t>
            </a:r>
          </a:p>
          <a:p>
            <a:pPr marL="457200" lvl="1" indent="0">
              <a:buNone/>
            </a:pPr>
            <a:r>
              <a:rPr lang="en-US" sz="3600" dirty="0">
                <a:cs typeface="Calibri"/>
              </a:rPr>
              <a:t>What did you not like?</a:t>
            </a:r>
          </a:p>
          <a:p>
            <a:pPr marL="457200" lvl="1" indent="0">
              <a:buNone/>
            </a:pPr>
            <a:endParaRPr lang="en-US" sz="3600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F2E25A-1E83-66E1-6805-397E9FDF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415" y="4730212"/>
            <a:ext cx="1143000" cy="1143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AB55CC3-D847-8FF8-FA0D-ACDE741B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43" y="4467764"/>
            <a:ext cx="1143000" cy="1143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A79E563-4098-BE23-C431-54104BE7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25" y="5244142"/>
            <a:ext cx="1143000" cy="11430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2ECB7DF-A2CE-F279-506D-5B28BBED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613" y="5301651"/>
            <a:ext cx="1143000" cy="1143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4B5A7BD-C21F-BBA7-7CF9-7006F6E60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142" y="5042858"/>
            <a:ext cx="1143000" cy="1143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3576A6F-2AA5-0BCD-D5A8-D727B855B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26" y="5316028"/>
            <a:ext cx="1143000" cy="1143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66AAF34-1FA1-EEFA-252F-4E70E2F9F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08" y="5085991"/>
            <a:ext cx="1143000" cy="1143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AE82803-F063-00C3-4E0B-1CC13BEBC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821" y="4985349"/>
            <a:ext cx="1143000" cy="1143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6648053-5677-24D7-42C8-983E4669B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274" y="5244142"/>
            <a:ext cx="1143000" cy="11430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CFDC5E-BECB-0BFB-1FBD-5C9D6E94B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802" y="538791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8" y="2766144"/>
            <a:ext cx="4318959" cy="132556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Overleaf and Chill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Chillax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TGI Friday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Etc.</a:t>
            </a:r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BD45C3BA-D990-ABB5-04CA-06BFAA2A7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518" y="644361"/>
            <a:ext cx="5391868" cy="5563678"/>
          </a:xfr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0CDA859-41EC-E2AA-D046-25382F7F12DB}"/>
              </a:ext>
            </a:extLst>
          </p:cNvPr>
          <p:cNvSpPr txBox="1">
            <a:spLocks/>
          </p:cNvSpPr>
          <p:nvPr/>
        </p:nvSpPr>
        <p:spPr>
          <a:xfrm>
            <a:off x="1076864" y="531902"/>
            <a:ext cx="4318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cs typeface="Calibri Light"/>
              </a:rPr>
              <a:t>Before we begin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cs typeface="Calibri"/>
              </a:rPr>
              <a:t>Introduction to Overleaf (15 min)</a:t>
            </a:r>
          </a:p>
          <a:p>
            <a:pPr lvl="1"/>
            <a:r>
              <a:rPr lang="en-US">
                <a:cs typeface="Calibri"/>
              </a:rPr>
              <a:t>What is Overleaf?</a:t>
            </a:r>
          </a:p>
          <a:p>
            <a:pPr lvl="1"/>
            <a:r>
              <a:rPr lang="en-US">
                <a:cs typeface="Calibri"/>
              </a:rPr>
              <a:t>Talk a little bit about LaTeX</a:t>
            </a:r>
            <a:endParaRPr lang="en-US"/>
          </a:p>
          <a:p>
            <a:pPr lvl="1"/>
            <a:r>
              <a:rPr lang="en-US">
                <a:cs typeface="Calibri"/>
              </a:rPr>
              <a:t>Talk about comparison between Word and Overleaf (table)</a:t>
            </a:r>
          </a:p>
          <a:p>
            <a:pPr lvl="1"/>
            <a:r>
              <a:rPr lang="en-US">
                <a:cs typeface="Calibri"/>
              </a:rPr>
              <a:t>Benefits of Overleaf over Word and other </a:t>
            </a:r>
            <a:r>
              <a:rPr lang="en-US" err="1">
                <a:cs typeface="Calibri"/>
              </a:rPr>
              <a:t>LaTex</a:t>
            </a:r>
            <a:r>
              <a:rPr lang="en-US">
                <a:cs typeface="Calibri"/>
              </a:rPr>
              <a:t> editors (table)</a:t>
            </a:r>
          </a:p>
          <a:p>
            <a:r>
              <a:rPr lang="en-US">
                <a:cs typeface="Calibri"/>
              </a:rPr>
              <a:t>Create Overleaf account (activity) (5-8 min)</a:t>
            </a:r>
          </a:p>
          <a:p>
            <a:r>
              <a:rPr lang="en-US">
                <a:cs typeface="Calibri"/>
              </a:rPr>
              <a:t>Overleaf GUI (10-12 min)</a:t>
            </a:r>
          </a:p>
          <a:p>
            <a:pPr lvl="1"/>
            <a:r>
              <a:rPr lang="en-US">
                <a:cs typeface="Calibri"/>
              </a:rPr>
              <a:t>Projects</a:t>
            </a:r>
          </a:p>
          <a:p>
            <a:pPr lvl="1"/>
            <a:r>
              <a:rPr lang="en-US">
                <a:cs typeface="Calibri"/>
              </a:rPr>
              <a:t>Editor, source code and file panels</a:t>
            </a:r>
          </a:p>
          <a:p>
            <a:pPr lvl="1"/>
            <a:r>
              <a:rPr lang="en-US">
                <a:cs typeface="Calibri"/>
              </a:rPr>
              <a:t>Manage emails</a:t>
            </a:r>
          </a:p>
          <a:p>
            <a:pPr lvl="1"/>
            <a:r>
              <a:rPr lang="en-US">
                <a:cs typeface="Calibri"/>
              </a:rPr>
              <a:t>Menu option (top left)</a:t>
            </a:r>
          </a:p>
          <a:p>
            <a:r>
              <a:rPr lang="en-US">
                <a:cs typeface="Calibri"/>
              </a:rPr>
              <a:t>Import Project from local drive (10 min)</a:t>
            </a:r>
          </a:p>
          <a:p>
            <a:pPr lvl="1"/>
            <a:r>
              <a:rPr lang="en-US">
                <a:cs typeface="Calibri"/>
              </a:rPr>
              <a:t>Play around with Abstract Project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03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0D8-781F-B666-CAEE-1F658B7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52007-F4E6-F094-1356-661CC62B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Show them how to look for and open an Overleaf Template.</a:t>
            </a:r>
          </a:p>
          <a:p>
            <a:pPr lvl="1"/>
            <a:r>
              <a:rPr lang="en-US" dirty="0">
                <a:cs typeface="Calibri"/>
              </a:rPr>
              <a:t>Give them some time for them look for templates they like.</a:t>
            </a:r>
          </a:p>
          <a:p>
            <a:r>
              <a:rPr lang="en-US" dirty="0">
                <a:cs typeface="Calibri"/>
              </a:rPr>
              <a:t>Collaboration and Sharing (15 min)</a:t>
            </a:r>
          </a:p>
          <a:p>
            <a:pPr lvl="1"/>
            <a:r>
              <a:rPr lang="en-US" dirty="0">
                <a:cs typeface="Calibri"/>
              </a:rPr>
              <a:t>Show them how sharing and live commenting works</a:t>
            </a:r>
          </a:p>
          <a:p>
            <a:pPr lvl="1"/>
            <a:r>
              <a:rPr lang="en-US" dirty="0">
                <a:cs typeface="Calibri"/>
              </a:rPr>
              <a:t>Creating and responding to comments</a:t>
            </a:r>
          </a:p>
          <a:p>
            <a:pPr lvl="1"/>
            <a:r>
              <a:rPr lang="en-US" dirty="0">
                <a:cs typeface="Calibri"/>
              </a:rPr>
              <a:t>Ask them to share their project with one friend or the person next to them. (5-8min)</a:t>
            </a:r>
          </a:p>
          <a:p>
            <a:r>
              <a:rPr lang="en-US" dirty="0">
                <a:cs typeface="Calibri"/>
              </a:rPr>
              <a:t>Tables</a:t>
            </a:r>
          </a:p>
          <a:p>
            <a:pPr lvl="1"/>
            <a:r>
              <a:rPr lang="en-US" dirty="0">
                <a:cs typeface="Calibri"/>
              </a:rPr>
              <a:t>Talk about tables and how to create them manually</a:t>
            </a:r>
          </a:p>
          <a:p>
            <a:pPr lvl="1"/>
            <a:r>
              <a:rPr lang="en-US" dirty="0">
                <a:cs typeface="Calibri"/>
              </a:rPr>
              <a:t>Talk about Table Generator alternatives</a:t>
            </a:r>
          </a:p>
          <a:p>
            <a:r>
              <a:rPr lang="en-US" dirty="0" err="1">
                <a:cs typeface="Calibri"/>
              </a:rPr>
              <a:t>LaTeXdiff</a:t>
            </a:r>
          </a:p>
          <a:p>
            <a:r>
              <a:rPr lang="en-US" dirty="0" err="1">
                <a:cs typeface="Calibri"/>
              </a:rPr>
              <a:t>Pandoc</a:t>
            </a:r>
          </a:p>
          <a:p>
            <a:r>
              <a:rPr lang="en-US" dirty="0">
                <a:cs typeface="Calibri"/>
              </a:rPr>
              <a:t>Diagrams.net</a:t>
            </a:r>
          </a:p>
        </p:txBody>
      </p:sp>
    </p:spTree>
    <p:extLst>
      <p:ext uri="{BB962C8B-B14F-4D97-AF65-F5344CB8AC3E}">
        <p14:creationId xmlns:p14="http://schemas.microsoft.com/office/powerpoint/2010/main" val="107902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32D9-2E93-04E5-3218-1566038E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 panose="020F0302020204030204"/>
              </a:rPr>
              <a:t>Goal of the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AE0A-60CA-EDBF-66B6-C3B1F8A2D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We want to share with you all the tools that we believe are essential to anyone who wants to do research, write and publish their work.</a:t>
            </a:r>
          </a:p>
          <a:p>
            <a:r>
              <a:rPr lang="en-US" sz="3600" dirty="0">
                <a:cs typeface="Calibri"/>
              </a:rPr>
              <a:t>We want you to leave the Workshop feeling like you now have a </a:t>
            </a:r>
            <a:r>
              <a:rPr lang="en-US" sz="3600" b="1" dirty="0">
                <a:cs typeface="Calibri"/>
              </a:rPr>
              <a:t>big toolbox</a:t>
            </a:r>
            <a:r>
              <a:rPr lang="en-US" sz="3600" dirty="0">
                <a:cs typeface="Calibri"/>
              </a:rPr>
              <a:t> that you can use to </a:t>
            </a:r>
            <a:r>
              <a:rPr lang="en-US" sz="3600" b="1" dirty="0">
                <a:cs typeface="Calibri"/>
              </a:rPr>
              <a:t>make your life easier (academic life)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2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1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32D9-2E93-04E5-3218-1566038E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 panose="020F0302020204030204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AE0A-60CA-EDBF-66B6-C3B1F8A2D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is Overleaf?</a:t>
            </a:r>
          </a:p>
          <a:p>
            <a:pPr lvl="1"/>
            <a:r>
              <a:rPr lang="en-US" dirty="0">
                <a:cs typeface="Calibri"/>
              </a:rPr>
              <a:t>An Online LaTeX Editor</a:t>
            </a:r>
          </a:p>
          <a:p>
            <a:pPr lvl="1"/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What is LaTeX?</a:t>
            </a:r>
          </a:p>
          <a:p>
            <a:pPr lvl="1"/>
            <a:r>
              <a:rPr lang="en-US" dirty="0">
                <a:cs typeface="Calibri"/>
              </a:rPr>
              <a:t>Document Preparation System.</a:t>
            </a:r>
          </a:p>
          <a:p>
            <a:pPr lvl="1"/>
            <a:r>
              <a:rPr lang="en-US" dirty="0">
                <a:cs typeface="Calibri"/>
              </a:rPr>
              <a:t>Write DOCUMENTS (Assignments, research papers, etc...)</a:t>
            </a:r>
          </a:p>
          <a:p>
            <a:pPr lvl="1"/>
            <a:r>
              <a:rPr lang="en-US" dirty="0">
                <a:cs typeface="Calibri"/>
              </a:rPr>
              <a:t>We will focus on Overleaf not </a:t>
            </a:r>
            <a:r>
              <a:rPr lang="en-US">
                <a:cs typeface="Calibri"/>
              </a:rPr>
              <a:t>LaTeX</a:t>
            </a:r>
            <a:r>
              <a:rPr lang="en-US" dirty="0">
                <a:cs typeface="Calibri"/>
              </a:rPr>
              <a:t> in this Workshop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lvl="2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44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C016B4E-FD3A-2A61-6119-314C5CC7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02" y="643467"/>
            <a:ext cx="7631596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Overleaf Typesetting Workshop</vt:lpstr>
      <vt:lpstr>Workshop Instructors</vt:lpstr>
      <vt:lpstr>Show of hands</vt:lpstr>
      <vt:lpstr>Overleaf and Chill Chillax TGI Friday Etc.</vt:lpstr>
      <vt:lpstr>Agenda</vt:lpstr>
      <vt:lpstr>Agenda</vt:lpstr>
      <vt:lpstr>Goal of the Workshop</vt:lpstr>
      <vt:lpstr>Introduction</vt:lpstr>
      <vt:lpstr>PowerPoint Presentation</vt:lpstr>
      <vt:lpstr>  </vt:lpstr>
      <vt:lpstr>Introduction</vt:lpstr>
      <vt:lpstr>Let's create your account!</vt:lpstr>
      <vt:lpstr>GUI Walkthrough</vt:lpstr>
      <vt:lpstr>Import Project</vt:lpstr>
      <vt:lpstr>Overleaf Templates</vt:lpstr>
      <vt:lpstr>Let's try a template!</vt:lpstr>
      <vt:lpstr>Overleaf Collaboration 101</vt:lpstr>
      <vt:lpstr>Let's try collaborating!</vt:lpstr>
      <vt:lpstr>Tables in LaTeX</vt:lpstr>
      <vt:lpstr>How can you create a table?</vt:lpstr>
      <vt:lpstr>How to create a table manually</vt:lpstr>
      <vt:lpstr>How to use Table Converter</vt:lpstr>
      <vt:lpstr>How to use Table Generator</vt:lpstr>
      <vt:lpstr>What is texdiff?</vt:lpstr>
      <vt:lpstr>Why would I ever need to use texdiff?</vt:lpstr>
      <vt:lpstr>Live Demo</vt:lpstr>
      <vt:lpstr>What is pandoc?</vt:lpstr>
      <vt:lpstr>Live Demo Convert LaTeX to Word</vt:lpstr>
      <vt:lpstr>What is diagrams.net?</vt:lpstr>
      <vt:lpstr>Show of hands</vt:lpstr>
      <vt:lpstr>Live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803</cp:revision>
  <dcterms:created xsi:type="dcterms:W3CDTF">2022-04-06T02:45:52Z</dcterms:created>
  <dcterms:modified xsi:type="dcterms:W3CDTF">2022-04-08T14:17:36Z</dcterms:modified>
</cp:coreProperties>
</file>